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2" r:id="rId1"/>
    <p:sldMasterId id="2147483743" r:id="rId2"/>
    <p:sldMasterId id="2147483744" r:id="rId3"/>
    <p:sldMasterId id="2147483745" r:id="rId4"/>
  </p:sldMasterIdLst>
  <p:notesMasterIdLst>
    <p:notesMasterId r:id="rId22"/>
  </p:notesMasterIdLst>
  <p:sldIdLst>
    <p:sldId id="259" r:id="rId5"/>
    <p:sldId id="270" r:id="rId6"/>
    <p:sldId id="260" r:id="rId7"/>
    <p:sldId id="285" r:id="rId8"/>
    <p:sldId id="286" r:id="rId9"/>
    <p:sldId id="287" r:id="rId10"/>
    <p:sldId id="288" r:id="rId11"/>
    <p:sldId id="272" r:id="rId12"/>
    <p:sldId id="289" r:id="rId13"/>
    <p:sldId id="290" r:id="rId14"/>
    <p:sldId id="283" r:id="rId15"/>
    <p:sldId id="284" r:id="rId16"/>
    <p:sldId id="276" r:id="rId17"/>
    <p:sldId id="277" r:id="rId18"/>
    <p:sldId id="279" r:id="rId19"/>
    <p:sldId id="278" r:id="rId20"/>
    <p:sldId id="292" r:id="rId21"/>
  </p:sldIdLst>
  <p:sldSz cx="12192000" cy="6858000"/>
  <p:notesSz cx="6858000" cy="9144000"/>
  <p:embeddedFontLst>
    <p:embeddedFont>
      <p:font typeface="맑은 고딕" panose="020B0503020000020004" pitchFamily="34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Pretendard" panose="02000503000000020004" pitchFamily="2" charset="-127"/>
      <p:regular r:id="rId31"/>
      <p:bold r:id="rId32"/>
    </p:embeddedFont>
    <p:embeddedFont>
      <p:font typeface="Pretendard Black" panose="02000503000000020004" pitchFamily="2" charset="-127"/>
      <p:bold r:id="rId33"/>
    </p:embeddedFont>
    <p:embeddedFont>
      <p:font typeface="Pretendard ExtraBold" panose="02000503000000020004" pitchFamily="2" charset="-127"/>
      <p:bold r:id="rId34"/>
    </p:embeddedFont>
    <p:embeddedFont>
      <p:font typeface="Pretendard Light" panose="02000403000000020004" pitchFamily="2" charset="-127"/>
      <p:regular r:id="rId35"/>
    </p:embeddedFont>
    <p:embeddedFont>
      <p:font typeface="Pretendard Medium" panose="02000503000000020004" pitchFamily="2" charset="-127"/>
      <p:regular r:id="rId36"/>
    </p:embeddedFont>
    <p:embeddedFont>
      <p:font typeface="Pretendard SemiBold" panose="02000503000000020004" pitchFamily="2" charset="-127"/>
      <p:regular r:id="rId37"/>
      <p:bold r:id="rId38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8" userDrawn="1">
          <p15:clr>
            <a:srgbClr val="A4A3A4"/>
          </p15:clr>
        </p15:guide>
        <p15:guide id="2" pos="38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0"/>
    <a:srgbClr val="81DCD1"/>
    <a:srgbClr val="81DED3"/>
    <a:srgbClr val="37C5B4"/>
    <a:srgbClr val="37A4C5"/>
    <a:srgbClr val="8E8E8E"/>
    <a:srgbClr val="EFECE1"/>
    <a:srgbClr val="EBEBEB"/>
    <a:srgbClr val="DA0000"/>
    <a:srgbClr val="1E1E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23"/>
  </p:normalViewPr>
  <p:slideViewPr>
    <p:cSldViewPr snapToGrid="0" snapToObjects="1">
      <p:cViewPr varScale="1">
        <p:scale>
          <a:sx n="99" d="100"/>
          <a:sy n="99" d="100"/>
        </p:scale>
        <p:origin x="864" y="176"/>
      </p:cViewPr>
      <p:guideLst>
        <p:guide orient="horz" pos="2128"/>
        <p:guide pos="380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ko-KR"/>
  <c:roundedCorners val="0"/>
  <c:style val="2"/>
  <c:chart>
    <c:title>
      <c:tx>
        <c:rich>
          <a:bodyPr rot="0" vert="horz" anchor="ctr" anchorCtr="1"/>
          <a:lstStyle/>
          <a:p>
            <a:pPr algn="ctr">
              <a:defRPr sz="1400" b="0" i="0" u="none" baseline="0">
                <a:solidFill>
                  <a:srgbClr val="000000"/>
                </a:solidFill>
                <a:latin typeface="Calibri"/>
                <a:ea typeface="Calibri"/>
              </a:defRPr>
            </a:pPr>
            <a:r>
              <a:rPr lang="ko-KR" altLang="en-US" sz="1400" b="0" i="0" u="none" baseline="0">
                <a:solidFill>
                  <a:srgbClr val="595959"/>
                </a:solidFill>
                <a:latin typeface="Calibri"/>
                <a:ea typeface="Calibri"/>
              </a:rPr>
              <a:t>서울 및 전남 어르신 일자리 예산</a:t>
            </a:r>
          </a:p>
        </c:rich>
      </c:tx>
      <c:overlay val="0"/>
      <c:spPr>
        <a:noFill/>
        <a:ln>
          <a:noFill/>
          <a:round/>
        </a:ln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서울</c:v>
                </c:pt>
              </c:strCache>
            </c:strRef>
          </c:tx>
          <c:spPr>
            <a:ln w="28575" cap="flat">
              <a:solidFill>
                <a:srgbClr val="4472C4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4472C4">
                  <a:alpha val="99607"/>
                </a:srgbClr>
              </a:solidFill>
              <a:ln w="9525" cap="flat">
                <a:solidFill>
                  <a:srgbClr val="4472C4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spPr>
              <a:ln w="28575" cap="flat">
                <a:solidFill>
                  <a:srgbClr val="4472C4">
                    <a:alpha val="99607"/>
                  </a:srgbClr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9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147678602150</c:v>
                </c:pt>
                <c:pt idx="1">
                  <c:v>187068535057</c:v>
                </c:pt>
                <c:pt idx="2">
                  <c:v>204975881790</c:v>
                </c:pt>
                <c:pt idx="3">
                  <c:v>212300841540</c:v>
                </c:pt>
                <c:pt idx="4">
                  <c:v>185484142000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8B36-AD4E-B992-2CABE96E43F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전남</c:v>
                </c:pt>
              </c:strCache>
            </c:strRef>
          </c:tx>
          <c:spPr>
            <a:ln w="28575" cap="flat">
              <a:solidFill>
                <a:srgbClr val="ED7D31">
                  <a:alpha val="99607"/>
                </a:srgbClr>
              </a:solidFill>
              <a:round/>
            </a:ln>
          </c:spPr>
          <c:marker>
            <c:symbol val="circle"/>
            <c:size val="5"/>
            <c:spPr>
              <a:solidFill>
                <a:srgbClr val="ED7D31">
                  <a:alpha val="99607"/>
                </a:srgbClr>
              </a:solidFill>
              <a:ln w="9525" cap="flat">
                <a:solidFill>
                  <a:srgbClr val="ED7D31">
                    <a:alpha val="99607"/>
                  </a:srgbClr>
                </a:solidFill>
                <a:round/>
              </a:ln>
            </c:spPr>
          </c:marke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C-8B36-AD4E-B992-2CABE96E43F4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E-8B36-AD4E-B992-2CABE96E43F4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0-8B36-AD4E-B992-2CABE96E43F4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2-8B36-AD4E-B992-2CABE96E43F4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14-8B36-AD4E-B992-2CABE96E43F4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61707681000</c:v>
                </c:pt>
                <c:pt idx="1">
                  <c:v>84413777180</c:v>
                </c:pt>
                <c:pt idx="2">
                  <c:v>111663754710</c:v>
                </c:pt>
                <c:pt idx="3">
                  <c:v>117796924880</c:v>
                </c:pt>
                <c:pt idx="4">
                  <c:v>124775434760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5-8B36-AD4E-B992-2CABE96E4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1"/>
        <c:axId val="2222"/>
      </c:lineChart>
      <c:catAx>
        <c:axId val="1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>
            <a:solidFill>
              <a:srgbClr val="D9D9D9">
                <a:alpha val="99607"/>
              </a:srgbClr>
            </a:solidFill>
            <a:round/>
          </a:ln>
        </c:spPr>
        <c:txPr>
          <a:bodyPr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2222"/>
        <c:crosses val="autoZero"/>
        <c:auto val="1"/>
        <c:lblAlgn val="ctr"/>
        <c:lblOffset val="100"/>
        <c:noMultiLvlLbl val="1"/>
      </c:catAx>
      <c:valAx>
        <c:axId val="2222"/>
        <c:scaling>
          <c:orientation val="minMax"/>
        </c:scaling>
        <c:delete val="0"/>
        <c:axPos val="l"/>
        <c:majorGridlines>
          <c:spPr>
            <a:ln w="9525" cap="flat">
              <a:solidFill>
                <a:srgbClr val="D9D9D9">
                  <a:alpha val="99607"/>
                </a:srgbClr>
              </a:solidFill>
              <a:round/>
            </a:ln>
          </c:spPr>
        </c:majorGridlines>
        <c:title>
          <c:tx>
            <c:rich>
              <a:bodyPr rot="0" vert="eaVert" anchor="ctr" anchorCtr="0"/>
              <a:lstStyle/>
              <a:p>
                <a:pPr>
                  <a:defRPr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defRPr>
                </a:pPr>
                <a:r>
                  <a:rPr lang="ko-KR" altLang="en-US" sz="1000" b="0" i="0" u="none" baseline="0">
                    <a:solidFill>
                      <a:srgbClr val="000000"/>
                    </a:solidFill>
                    <a:latin typeface="맑은 고딕"/>
                    <a:ea typeface="맑은 고딕"/>
                  </a:rPr>
                  <a:t>단위(백만원)</a:t>
                </a:r>
              </a:p>
            </c:rich>
          </c:tx>
          <c:overlay val="0"/>
          <c:spPr>
            <a:noFill/>
            <a:ln>
              <a:noFill/>
              <a:round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  <a:round/>
          </a:ln>
        </c:spPr>
        <c:txPr>
          <a:bodyPr rot="0" vert="horz" anchor="ctr" anchorCtr="1"/>
          <a:lstStyle/>
          <a:p>
            <a:pPr>
              <a:defRPr sz="1195" b="0" i="0" u="none" baseline="0">
                <a:solidFill>
                  <a:srgbClr val="595959"/>
                </a:solidFill>
                <a:latin typeface="Calibri"/>
                <a:ea typeface="Calibri"/>
              </a:defRPr>
            </a:pPr>
            <a:endParaRPr lang="ko-Kore-KR"/>
          </a:p>
        </c:txPr>
        <c:crossAx val="1111"/>
        <c:crosses val="autoZero"/>
        <c:crossBetween val="between"/>
      </c:valAx>
      <c:spPr>
        <a:noFill/>
        <a:ln>
          <a:noFill/>
          <a:round/>
        </a:ln>
      </c:spPr>
    </c:plotArea>
    <c:legend>
      <c:legendPos val="b"/>
      <c:overlay val="0"/>
      <c:spPr>
        <a:noFill/>
        <a:ln>
          <a:noFill/>
          <a:round/>
        </a:ln>
      </c:spPr>
      <c:txPr>
        <a:bodyPr rot="0" vert="horz" anchor="ctr" anchorCtr="1"/>
        <a:lstStyle/>
        <a:p>
          <a:pPr>
            <a:defRPr sz="1195" b="0" i="0" u="none" baseline="0">
              <a:solidFill>
                <a:srgbClr val="595959"/>
              </a:solidFill>
              <a:latin typeface="Calibri"/>
              <a:ea typeface="Calibri"/>
            </a:defRPr>
          </a:pPr>
          <a:endParaRPr lang="ko-Kore-KR"/>
        </a:p>
      </c:txPr>
    </c:legend>
    <c:plotVisOnly val="1"/>
    <c:dispBlanksAs val="gap"/>
    <c:showDLblsOverMax val="1"/>
  </c:chart>
  <c:spPr>
    <a:noFill/>
    <a:ln>
      <a:noFill/>
      <a:round/>
    </a:ln>
  </c:spPr>
  <c:txPr>
    <a:bodyPr/>
    <a:lstStyle/>
    <a:p>
      <a:pPr>
        <a:defRPr sz="1000" b="0" i="0" u="none" baseline="0">
          <a:solidFill>
            <a:srgbClr val="000000"/>
          </a:solidFill>
          <a:latin typeface="Calibri"/>
          <a:ea typeface="Calibri"/>
        </a:defRPr>
      </a:pPr>
      <a:endParaRPr lang="ko-Kore-KR"/>
    </a:p>
  </c:txPr>
  <c:externalData r:id="rId1">
    <c:autoUpdate val="0"/>
  </c:externalData>
</c:chartSpace>
</file>

<file path=ppt/media/image1.tiff>
</file>

<file path=ppt/media/image10.jpeg>
</file>

<file path=ppt/media/image11.jpeg>
</file>

<file path=ppt/media/image12.jpeg>
</file>

<file path=ppt/media/image13.jpeg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>
          <a:xfrm>
            <a:off x="3884930" y="8685530"/>
            <a:ext cx="2972435" cy="459105"/>
          </a:xfrm>
        </p:spPr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8565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167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707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4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6400" cy="3086100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>
                    <a:latin typeface="맑은 고딕" charset="0"/>
                    <a:ea typeface="맑은 고딕" charset="0"/>
                  </a:rPr>
                  <a:t>6</a:t>
                </a:fld>
                <a:endParaRPr>
                  <a:latin typeface="맑은 고딕" charset="0"/>
                  <a:ea typeface="맑은 고딕" charset="0"/>
                </a:endParaRPr>
              </a:p>
            </p:txBody>
          </p:sp>
        </p:spTree>
      </p:cSld>
      <p:clrMapOvr>
        <a:masterClrMapping/>
      </p:clrMapOvr>
    </p:notes>
  </mc:Choice>
  <mc:Fallback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 xmlns:p14="http://schemas.microsoft.com/office/powerpoint/2010/main">
    <p:transition spd="slow"/>
  </mc:Fallback>
</mc:AlternateContent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4832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3738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8225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4203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5270" cy="23888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5270" cy="16567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870" cy="2853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870" cy="15011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740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740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775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775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30170" cy="581342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5570" cy="58134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2023. 12. 13.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12/13/23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DC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50F8217-2F7B-9C47-B251-6F40F5A53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75018"/>
            <a:ext cx="3924300" cy="2755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560195"/>
            <a:ext cx="114814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>
            <a:spLocks/>
          </p:cNvSpPr>
          <p:nvPr/>
        </p:nvSpPr>
        <p:spPr>
          <a:xfrm>
            <a:off x="9775190" y="5045075"/>
            <a:ext cx="1632585" cy="2927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G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u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  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j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e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c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t</a:t>
            </a:r>
            <a:endParaRPr lang="ko-KR" altLang="en-US" sz="1300">
              <a:solidFill>
                <a:srgbClr val="FDFAED"/>
              </a:solidFill>
              <a:latin typeface="Pretendard Light" charset="0"/>
              <a:ea typeface="Pretendard Light" charset="0"/>
              <a:cs typeface="Pretendard Light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spc="-14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박초윤  이연지  한수지</a:t>
            </a:r>
            <a:endParaRPr lang="ko-KR" altLang="en-US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2팀</a:t>
            </a:r>
            <a:endParaRPr lang="ko-KR" altLang="en-US" sz="190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666365"/>
            <a:ext cx="36201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9BEF48-CDC8-B540-9F06-6D83557F8A48}"/>
              </a:ext>
            </a:extLst>
          </p:cNvPr>
          <p:cNvGrpSpPr/>
          <p:nvPr/>
        </p:nvGrpSpPr>
        <p:grpSpPr>
          <a:xfrm>
            <a:off x="742106" y="1494790"/>
            <a:ext cx="6093754" cy="2756707"/>
            <a:chOff x="742106" y="1494790"/>
            <a:chExt cx="6762844" cy="3059392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B289389-6C5E-1F48-B6D3-E4BCD6E82EAE}"/>
                </a:ext>
              </a:extLst>
            </p:cNvPr>
            <p:cNvSpPr/>
            <p:nvPr/>
          </p:nvSpPr>
          <p:spPr>
            <a:xfrm>
              <a:off x="742106" y="1494790"/>
              <a:ext cx="6762844" cy="30593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92E83815-079E-9646-8002-B5426ED909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82189" y="1494790"/>
              <a:ext cx="2110412" cy="3059392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F743D00-CAD7-9D40-B791-6FC9C8F8F3EE}"/>
                </a:ext>
              </a:extLst>
            </p:cNvPr>
            <p:cNvSpPr txBox="1"/>
            <p:nvPr/>
          </p:nvSpPr>
          <p:spPr>
            <a:xfrm>
              <a:off x="4618990" y="2628781"/>
              <a:ext cx="1678665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정책 한눈에 보기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FCE9FAD-7969-8546-AA4E-B414577780FD}"/>
              </a:ext>
            </a:extLst>
          </p:cNvPr>
          <p:cNvGrpSpPr/>
          <p:nvPr/>
        </p:nvGrpSpPr>
        <p:grpSpPr>
          <a:xfrm>
            <a:off x="742106" y="4101293"/>
            <a:ext cx="6093754" cy="2756707"/>
            <a:chOff x="742106" y="4554182"/>
            <a:chExt cx="6762844" cy="305939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AF24C40-F21D-F246-9E84-B8F6BA09F96A}"/>
                </a:ext>
              </a:extLst>
            </p:cNvPr>
            <p:cNvSpPr/>
            <p:nvPr/>
          </p:nvSpPr>
          <p:spPr>
            <a:xfrm>
              <a:off x="742106" y="4554182"/>
              <a:ext cx="6762844" cy="3059392"/>
            </a:xfrm>
            <a:prstGeom prst="rect">
              <a:avLst/>
            </a:prstGeom>
            <a:solidFill>
              <a:srgbClr val="EEEF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FB192056-91EC-1C40-9E67-C4F2B295A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79899" y="4576298"/>
              <a:ext cx="1981201" cy="292809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533B7A4-8546-2D4A-BE2F-1B269AC02E77}"/>
                </a:ext>
              </a:extLst>
            </p:cNvPr>
            <p:cNvSpPr txBox="1"/>
            <p:nvPr/>
          </p:nvSpPr>
          <p:spPr>
            <a:xfrm>
              <a:off x="2199005" y="5637373"/>
              <a:ext cx="1515158" cy="800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서울과 전남 지역의</a:t>
              </a:r>
              <a:endPara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endParaRPr>
            </a:p>
            <a:p>
              <a:r>
                <a:rPr kumimoji="1" lang="ko-KR" altLang="en-US" b="1" dirty="0"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기대 수명 예측</a:t>
              </a:r>
              <a:endParaRPr kumimoji="1" lang="en-US" altLang="ko-KR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(</a:t>
              </a:r>
              <a:r>
                <a:rPr kumimoji="1" lang="ko-KR" altLang="en-US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기능 설명</a:t>
              </a:r>
              <a:r>
                <a:rPr kumimoji="1" lang="en-US" altLang="ko-KR" sz="14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)</a:t>
              </a:r>
            </a:p>
          </p:txBody>
        </p:sp>
      </p:grp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271145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2-3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0555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정책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기대 수명 예측 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548994"/>
                  </a:ext>
                </a:extLst>
              </a:tr>
            </a:tbl>
          </a:graphicData>
        </a:graphic>
      </p:graphicFrame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4365421" y="205376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1" name="도형 4">
            <a:extLst>
              <a:ext uri="{FF2B5EF4-FFF2-40B4-BE49-F238E27FC236}">
                <a16:creationId xmlns:a16="http://schemas.microsoft.com/office/drawing/2014/main" id="{B63A401E-0B0C-B944-AA7D-0F4AA8438367}"/>
              </a:ext>
            </a:extLst>
          </p:cNvPr>
          <p:cNvSpPr>
            <a:spLocks/>
          </p:cNvSpPr>
          <p:nvPr/>
        </p:nvSpPr>
        <p:spPr>
          <a:xfrm>
            <a:off x="2144860" y="4595778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4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BAB66EA-0AA5-2542-B91F-74AE657CB741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B0AFABE1-C668-EE44-8B6A-F6294761F9F6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10A35BD-045F-FF4E-B564-1FBA38666AA7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995A23A-1931-EA42-AD4D-0972F9418E2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28" name="직선 연결선[R] 55">
              <a:extLst>
                <a:ext uri="{FF2B5EF4-FFF2-40B4-BE49-F238E27FC236}">
                  <a16:creationId xmlns:a16="http://schemas.microsoft.com/office/drawing/2014/main" id="{4FD3D778-BBFA-D642-9AB7-51D2ADBA3F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E44798A-B8BF-EB45-AA7A-6CF7A76F54A5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8A74255D-DD16-E44C-8A69-586B8092CB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75E0389-2B33-D64D-9D36-196171FC64D1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89848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-1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일자리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정책 클릭시 구현 화면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각 정책 버튼 클릭시 해당 지역 정책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정책 클릭시 각 정책에 대한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4" name="표 3">
            <a:extLst>
              <a:ext uri="{FF2B5EF4-FFF2-40B4-BE49-F238E27FC236}">
                <a16:creationId xmlns:a16="http://schemas.microsoft.com/office/drawing/2014/main" id="{EEBFF43E-EAC8-EA49-BC2C-6A14817CB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943879"/>
              </p:ext>
            </p:extLst>
          </p:nvPr>
        </p:nvGraphicFramePr>
        <p:xfrm>
          <a:off x="2898327" y="3602934"/>
          <a:ext cx="4470182" cy="2737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647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435328">
                  <a:extLst>
                    <a:ext uri="{9D8B030D-6E8A-4147-A177-3AD203B41FA5}">
                      <a16:colId xmlns:a16="http://schemas.microsoft.com/office/drawing/2014/main" val="302804408"/>
                    </a:ext>
                  </a:extLst>
                </a:gridCol>
                <a:gridCol w="1017587">
                  <a:extLst>
                    <a:ext uri="{9D8B030D-6E8A-4147-A177-3AD203B41FA5}">
                      <a16:colId xmlns:a16="http://schemas.microsoft.com/office/drawing/2014/main" val="3145004973"/>
                    </a:ext>
                  </a:extLst>
                </a:gridCol>
                <a:gridCol w="775395">
                  <a:extLst>
                    <a:ext uri="{9D8B030D-6E8A-4147-A177-3AD203B41FA5}">
                      <a16:colId xmlns:a16="http://schemas.microsoft.com/office/drawing/2014/main" val="844839849"/>
                    </a:ext>
                  </a:extLst>
                </a:gridCol>
              </a:tblGrid>
              <a:tr h="318820"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유형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사업내용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일자리 예시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지원내용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604597">
                <a:tc rowSpan="4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동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취약어르신가정 방문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활동비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27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만원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운영기간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평균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11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개월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참여자 활동시간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30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시간 이상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  <a:tr h="604598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지원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대상 필요 서비스 제공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장애인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한부모 가족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195541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공공시설 봉사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공익서비스 제공을 위한 지원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학교급식 지원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도서관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484082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경륜전수활동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어르신의 경험과 지식을  공유하는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문화공연 및 체험활동 지원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9870"/>
                  </a:ext>
                </a:extLst>
              </a:tr>
            </a:tbl>
          </a:graphicData>
        </a:graphic>
      </p:graphicFrame>
      <p:sp>
        <p:nvSpPr>
          <p:cNvPr id="39" name="모서리가 둥근 직사각형 38"/>
          <p:cNvSpPr>
            <a:spLocks/>
          </p:cNvSpPr>
          <p:nvPr/>
        </p:nvSpPr>
        <p:spPr>
          <a:xfrm>
            <a:off x="4427855" y="305943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전남 정책</a:t>
            </a:r>
          </a:p>
        </p:txBody>
      </p:sp>
      <p:sp>
        <p:nvSpPr>
          <p:cNvPr id="40" name="모서리가 둥근 직사각형 39"/>
          <p:cNvSpPr>
            <a:spLocks/>
          </p:cNvSpPr>
          <p:nvPr/>
        </p:nvSpPr>
        <p:spPr>
          <a:xfrm>
            <a:off x="3086100" y="306324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latin typeface="Pretendard Medium" charset="0"/>
                <a:ea typeface="Pretendard Medium" charset="0"/>
                <a:cs typeface="Pretendard Medium" charset="0"/>
              </a:rPr>
              <a:t>서울 정책</a:t>
            </a:r>
          </a:p>
        </p:txBody>
      </p:sp>
      <p:sp>
        <p:nvSpPr>
          <p:cNvPr id="42" name="모서리가 둥근 직사각형 41"/>
          <p:cNvSpPr>
            <a:spLocks/>
          </p:cNvSpPr>
          <p:nvPr/>
        </p:nvSpPr>
        <p:spPr>
          <a:xfrm>
            <a:off x="5761990" y="3066415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예산 비교</a:t>
            </a:r>
          </a:p>
        </p:txBody>
      </p:sp>
      <p:sp>
        <p:nvSpPr>
          <p:cNvPr id="45" name="도형 6"/>
          <p:cNvSpPr>
            <a:spLocks/>
          </p:cNvSpPr>
          <p:nvPr/>
        </p:nvSpPr>
        <p:spPr>
          <a:xfrm>
            <a:off x="4201505" y="2492375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46" name="도형 7"/>
          <p:cNvSpPr>
            <a:spLocks/>
          </p:cNvSpPr>
          <p:nvPr/>
        </p:nvSpPr>
        <p:spPr>
          <a:xfrm>
            <a:off x="761972" y="395148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latin typeface="Pretendard SemiBold" charset="0"/>
                <a:ea typeface="Pretendard SemiBold" charset="0"/>
                <a:cs typeface="Pretendard SemiBold" charset="0"/>
              </a:rPr>
              <a:t>2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21" name="타원 20"/>
          <p:cNvSpPr>
            <a:spLocks/>
          </p:cNvSpPr>
          <p:nvPr/>
        </p:nvSpPr>
        <p:spPr>
          <a:xfrm>
            <a:off x="2849246" y="3100567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  <a:cs typeface="Pretendard SemiBold" charset="0"/>
              </a:rPr>
              <a:t>3</a:t>
            </a:r>
            <a:endParaRPr lang="ko-KR" altLang="en-US" b="1" dirty="0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054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330EF8B-70C5-5F43-BCBD-5948B400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38B2CCFE-397F-0F43-96D0-EDE5A915A577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64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예산 비교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그래프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서울 및 전남 어르신 일자리 예산 비교 차트 조회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E0544DCC-4464-FB41-8ADF-C46AB080506B}"/>
              </a:ext>
            </a:extLst>
          </p:cNvPr>
          <p:cNvSpPr/>
          <p:nvPr/>
        </p:nvSpPr>
        <p:spPr>
          <a:xfrm>
            <a:off x="2799715" y="3744595"/>
            <a:ext cx="4603115" cy="2726055"/>
          </a:xfrm>
          <a:prstGeom prst="roundRect">
            <a:avLst/>
          </a:prstGeom>
          <a:solidFill>
            <a:srgbClr val="EFECE1"/>
          </a:solidFill>
          <a:ln>
            <a:solidFill>
              <a:srgbClr val="EFE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aphicFrame>
        <p:nvGraphicFramePr>
          <p:cNvPr id="19" name="내용 개체 틀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953637"/>
              </p:ext>
            </p:extLst>
          </p:nvPr>
        </p:nvGraphicFramePr>
        <p:xfrm>
          <a:off x="2704900" y="3803088"/>
          <a:ext cx="4802250" cy="2609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43B3EBD5-6D3B-A248-A393-EEEAD99C0FFA}"/>
              </a:ext>
            </a:extLst>
          </p:cNvPr>
          <p:cNvSpPr/>
          <p:nvPr/>
        </p:nvSpPr>
        <p:spPr>
          <a:xfrm>
            <a:off x="5973127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예산 비교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4383975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전남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2794823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서울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4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077047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-2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어르신 일자리 -&gt; 예산 비교 버튼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0" name="그룹 29">
            <a:extLst>
              <a:ext uri="{FF2B5EF4-FFF2-40B4-BE49-F238E27FC236}">
                <a16:creationId xmlns:a16="http://schemas.microsoft.com/office/drawing/2014/main" id="{9236F96F-4B28-4C47-985F-65B73D9647B7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4" name="모서리가 둥근 직사각형 33">
              <a:extLst>
                <a:ext uri="{FF2B5EF4-FFF2-40B4-BE49-F238E27FC236}">
                  <a16:creationId xmlns:a16="http://schemas.microsoft.com/office/drawing/2014/main" id="{D87608E0-923D-4740-8C88-157AD3D685E0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999C5B7-F3B4-DA42-B3E3-2CD246F08844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1F96942-1F80-9F44-851F-A0A643B66A34}"/>
                </a:ext>
              </a:extLst>
            </p:cNvPr>
            <p:cNvSpPr txBox="1"/>
            <p:nvPr/>
          </p:nvSpPr>
          <p:spPr>
            <a:xfrm>
              <a:off x="928370" y="4333118"/>
              <a:ext cx="1632585" cy="1631216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  <a:endParaRPr lang="en-US" altLang="ko-KR" sz="16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SNS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허브</a:t>
              </a:r>
            </a:p>
          </p:txBody>
        </p:sp>
        <p:cxnSp>
          <p:nvCxnSpPr>
            <p:cNvPr id="37" name="직선 연결선[R] 55">
              <a:extLst>
                <a:ext uri="{FF2B5EF4-FFF2-40B4-BE49-F238E27FC236}">
                  <a16:creationId xmlns:a16="http://schemas.microsoft.com/office/drawing/2014/main" id="{CAF86B46-9A72-474D-A303-18BDD86C9124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513FE37-727F-AC4F-8860-6DDB6F2FC3E0}"/>
                </a:ext>
              </a:extLst>
            </p:cNvPr>
            <p:cNvSpPr txBox="1"/>
            <p:nvPr/>
          </p:nvSpPr>
          <p:spPr>
            <a:xfrm>
              <a:off x="928370" y="3994663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어르신 일자리</a:t>
              </a:r>
            </a:p>
          </p:txBody>
        </p:sp>
      </p:grpSp>
      <p:sp>
        <p:nvSpPr>
          <p:cNvPr id="21" name="타원 20">
            <a:extLst>
              <a:ext uri="{FF2B5EF4-FFF2-40B4-BE49-F238E27FC236}">
                <a16:creationId xmlns:a16="http://schemas.microsoft.com/office/drawing/2014/main" id="{735B00C2-248A-464C-ABAD-AA3B8F9CFFBE}"/>
              </a:ext>
            </a:extLst>
          </p:cNvPr>
          <p:cNvSpPr/>
          <p:nvPr/>
        </p:nvSpPr>
        <p:spPr>
          <a:xfrm>
            <a:off x="5750495" y="310145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5E93214-36D7-8146-AB23-5324E1F8007A}"/>
              </a:ext>
            </a:extLst>
          </p:cNvPr>
          <p:cNvSpPr/>
          <p:nvPr/>
        </p:nvSpPr>
        <p:spPr>
          <a:xfrm>
            <a:off x="3431066" y="383952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2519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C4B8C44-A750-A443-82DE-22877E987160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315D2D9-6386-4F4C-8AD4-E12059EFAD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5727E63F-D1A3-E644-869B-A7FBE20FA9E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566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SNS </a:t>
                      </a: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허브 서브 메뉴 클릭 후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496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지자체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sns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주소 허브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서브 메뉴에서 </a:t>
                      </a:r>
                      <a:r>
                        <a:rPr lang="en-US" altLang="ko-KR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허브 클릭시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아이콘 클릭시 각 지자체의 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로 바로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6C5DA81A-986E-F849-9B7C-6C1427D38CC5}"/>
              </a:ext>
            </a:extLst>
          </p:cNvPr>
          <p:cNvSpPr/>
          <p:nvPr/>
        </p:nvSpPr>
        <p:spPr>
          <a:xfrm>
            <a:off x="4240530" y="38766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8" name="Object 6">
            <a:extLst>
              <a:ext uri="{FF2B5EF4-FFF2-40B4-BE49-F238E27FC236}">
                <a16:creationId xmlns:a16="http://schemas.microsoft.com/office/drawing/2014/main" id="{8ADAD883-AC21-8E4C-91F7-6F1FF9517630}"/>
              </a:ext>
            </a:extLst>
          </p:cNvPr>
          <p:cNvSpPr txBox="1"/>
          <p:nvPr/>
        </p:nvSpPr>
        <p:spPr>
          <a:xfrm>
            <a:off x="2904490" y="3858895"/>
            <a:ext cx="13392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SNS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허브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0" name="표 5">
            <a:extLst>
              <a:ext uri="{FF2B5EF4-FFF2-40B4-BE49-F238E27FC236}">
                <a16:creationId xmlns:a16="http://schemas.microsoft.com/office/drawing/2014/main" id="{0BCFFF53-09C3-CA42-9FA9-DE25CA93F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63853"/>
              </p:ext>
            </p:extLst>
          </p:nvPr>
        </p:nvGraphicFramePr>
        <p:xfrm>
          <a:off x="2971163" y="4398287"/>
          <a:ext cx="4246500" cy="1071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30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38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 err="1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기관명</a:t>
                      </a:r>
                      <a:endParaRPr lang="ko-Kore-KR" altLang="en-US" sz="12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페이스북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블로그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인스타그램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유튜브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전라남도</a:t>
                      </a:r>
                      <a:endParaRPr lang="ko-Kore-KR" altLang="en-US" sz="1200" b="1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ExtraBold" panose="02000503000000020004" pitchFamily="2" charset="-127"/>
                        <a:ea typeface="Pretendard ExtraBold" panose="02000503000000020004" pitchFamily="2" charset="-127"/>
                        <a:cs typeface="Pretendard Extra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서울시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</a:tbl>
          </a:graphicData>
        </a:graphic>
      </p:graphicFrame>
      <p:pic>
        <p:nvPicPr>
          <p:cNvPr id="61" name="그림 60">
            <a:extLst>
              <a:ext uri="{FF2B5EF4-FFF2-40B4-BE49-F238E27FC236}">
                <a16:creationId xmlns:a16="http://schemas.microsoft.com/office/drawing/2014/main" id="{6B720F88-12C4-734A-873D-E0201503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4782820"/>
            <a:ext cx="298450" cy="29845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E6A492B4-E8C4-854A-A339-E8E1E44C5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4782820"/>
            <a:ext cx="298450" cy="298450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5378B0EA-FA72-8440-9BF1-063DBDFA95BC}"/>
              </a:ext>
            </a:extLst>
          </p:cNvPr>
          <p:cNvGrpSpPr/>
          <p:nvPr/>
        </p:nvGrpSpPr>
        <p:grpSpPr>
          <a:xfrm>
            <a:off x="6638290" y="4782185"/>
            <a:ext cx="299085" cy="299085"/>
            <a:chOff x="6638290" y="4782185"/>
            <a:chExt cx="299085" cy="299085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C7F2C54-FC63-B64C-9F92-70C84C22ACB5}"/>
                </a:ext>
              </a:extLst>
            </p:cNvPr>
            <p:cNvSpPr/>
            <p:nvPr/>
          </p:nvSpPr>
          <p:spPr>
            <a:xfrm>
              <a:off x="6638290" y="478218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삼각형 64">
              <a:extLst>
                <a:ext uri="{FF2B5EF4-FFF2-40B4-BE49-F238E27FC236}">
                  <a16:creationId xmlns:a16="http://schemas.microsoft.com/office/drawing/2014/main" id="{846FBB9B-A096-5940-9759-31237D870880}"/>
                </a:ext>
              </a:extLst>
            </p:cNvPr>
            <p:cNvSpPr/>
            <p:nvPr/>
          </p:nvSpPr>
          <p:spPr>
            <a:xfrm rot="5400000">
              <a:off x="6732905" y="486410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413004D7-ECEB-6844-A38A-E4D04D353E7C}"/>
              </a:ext>
            </a:extLst>
          </p:cNvPr>
          <p:cNvSpPr/>
          <p:nvPr/>
        </p:nvSpPr>
        <p:spPr>
          <a:xfrm>
            <a:off x="4985385" y="478218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9B2AB64-4BE9-A444-AFAA-85862B17E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5135880"/>
            <a:ext cx="298450" cy="29845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A052B8DF-A11D-C842-9426-2D3EBC73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5135880"/>
            <a:ext cx="298450" cy="298450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E88FB338-42AF-4342-B29F-ED9C1CF7969D}"/>
              </a:ext>
            </a:extLst>
          </p:cNvPr>
          <p:cNvGrpSpPr/>
          <p:nvPr/>
        </p:nvGrpSpPr>
        <p:grpSpPr>
          <a:xfrm>
            <a:off x="6638290" y="5135245"/>
            <a:ext cx="299085" cy="299085"/>
            <a:chOff x="6638290" y="5135245"/>
            <a:chExt cx="299085" cy="29908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B09A0CD7-D169-EB41-8004-2D82C2F23D67}"/>
                </a:ext>
              </a:extLst>
            </p:cNvPr>
            <p:cNvSpPr/>
            <p:nvPr/>
          </p:nvSpPr>
          <p:spPr>
            <a:xfrm>
              <a:off x="6638290" y="513524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삼각형 71">
              <a:extLst>
                <a:ext uri="{FF2B5EF4-FFF2-40B4-BE49-F238E27FC236}">
                  <a16:creationId xmlns:a16="http://schemas.microsoft.com/office/drawing/2014/main" id="{B614FEA7-062B-6040-A60B-AC8A95F8DD0E}"/>
                </a:ext>
              </a:extLst>
            </p:cNvPr>
            <p:cNvSpPr/>
            <p:nvPr/>
          </p:nvSpPr>
          <p:spPr>
            <a:xfrm rot="5400000">
              <a:off x="6732905" y="521716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3" name="타원 72">
            <a:extLst>
              <a:ext uri="{FF2B5EF4-FFF2-40B4-BE49-F238E27FC236}">
                <a16:creationId xmlns:a16="http://schemas.microsoft.com/office/drawing/2014/main" id="{20E2E4F0-6436-BA49-88A8-7694A3BB66A5}"/>
              </a:ext>
            </a:extLst>
          </p:cNvPr>
          <p:cNvSpPr/>
          <p:nvPr/>
        </p:nvSpPr>
        <p:spPr>
          <a:xfrm>
            <a:off x="4985385" y="513524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F0E0398-E56D-E349-B221-284200A9B756}"/>
              </a:ext>
            </a:extLst>
          </p:cNvPr>
          <p:cNvGrpSpPr/>
          <p:nvPr/>
        </p:nvGrpSpPr>
        <p:grpSpPr>
          <a:xfrm>
            <a:off x="733425" y="2986405"/>
            <a:ext cx="2087245" cy="3347085"/>
            <a:chOff x="733425" y="2986405"/>
            <a:chExt cx="2087245" cy="3347085"/>
          </a:xfrm>
        </p:grpSpPr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DC96B97C-499D-EB45-A95D-F7F51579364C}"/>
                </a:ext>
              </a:extLst>
            </p:cNvPr>
            <p:cNvSpPr/>
            <p:nvPr/>
          </p:nvSpPr>
          <p:spPr>
            <a:xfrm>
              <a:off x="869950" y="2986405"/>
              <a:ext cx="1814195" cy="334708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8D340A3-9F02-3644-A59A-C007996D7979}"/>
                </a:ext>
              </a:extLst>
            </p:cNvPr>
            <p:cNvSpPr txBox="1"/>
            <p:nvPr/>
          </p:nvSpPr>
          <p:spPr>
            <a:xfrm>
              <a:off x="733425" y="3303115"/>
              <a:ext cx="208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어르신 복지</a:t>
              </a:r>
              <a:endParaRPr kumimoji="1" lang="en-US" altLang="ko-KR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FB1502F-4BAD-D74D-BD4F-EBAFA3A53223}"/>
                </a:ext>
              </a:extLst>
            </p:cNvPr>
            <p:cNvSpPr txBox="1"/>
            <p:nvPr/>
          </p:nvSpPr>
          <p:spPr>
            <a:xfrm>
              <a:off x="928370" y="3951766"/>
              <a:ext cx="1632585" cy="163131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600" b="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어르신 일자리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b="1" dirty="0">
                <a:solidFill>
                  <a:schemeClr val="bg1"/>
                </a:solidFill>
                <a:latin typeface="Pretendard ExtraBold" charset="0"/>
                <a:ea typeface="Pretendard ExtraBold" charset="0"/>
                <a:cs typeface="Pretendard ExtraBol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생활 안정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독거 </a:t>
              </a:r>
              <a:r>
                <a:rPr lang="en-US" altLang="ko-KR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· </a:t>
              </a: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재가 어르신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여가 및 복지 지원</a:t>
              </a:r>
            </a:p>
            <a:p>
              <a:pPr marL="0" indent="0" algn="ctr" latinLnBrk="0">
                <a:buFontTx/>
                <a:buNone/>
              </a:pPr>
              <a:endParaRPr lang="ko-KR" altLang="en-US" sz="500" dirty="0">
                <a:solidFill>
                  <a:schemeClr val="bg1"/>
                </a:solidFill>
                <a:latin typeface="Pretendard" charset="0"/>
                <a:ea typeface="Pretendard" charset="0"/>
                <a:cs typeface="Pretendard" charset="0"/>
              </a:endParaRPr>
            </a:p>
            <a:p>
              <a:pPr marL="0" indent="0" algn="ctr" latinLnBrk="0">
                <a:buFontTx/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rPr>
                <a:t>치매관리 사업</a:t>
              </a:r>
            </a:p>
          </p:txBody>
        </p:sp>
        <p:cxnSp>
          <p:nvCxnSpPr>
            <p:cNvPr id="34" name="직선 연결선[R] 55">
              <a:extLst>
                <a:ext uri="{FF2B5EF4-FFF2-40B4-BE49-F238E27FC236}">
                  <a16:creationId xmlns:a16="http://schemas.microsoft.com/office/drawing/2014/main" id="{6E40A9E5-D5B4-D24C-B266-8751AF2C4DDB}"/>
                </a:ext>
              </a:extLst>
            </p:cNvPr>
            <p:cNvCxnSpPr>
              <a:cxnSpLocks/>
            </p:cNvCxnSpPr>
            <p:nvPr/>
          </p:nvCxnSpPr>
          <p:spPr>
            <a:xfrm>
              <a:off x="1409700" y="3778525"/>
              <a:ext cx="6692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4BE6506-8A43-874B-A4A4-F358CB90CC04}"/>
                </a:ext>
              </a:extLst>
            </p:cNvPr>
            <p:cNvSpPr txBox="1"/>
            <p:nvPr/>
          </p:nvSpPr>
          <p:spPr>
            <a:xfrm>
              <a:off x="928370" y="5678644"/>
              <a:ext cx="1632585" cy="33845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lang="ko-KR" altLang="en-US" sz="16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</a:p>
          </p:txBody>
        </p:sp>
      </p:grpSp>
      <p:sp>
        <p:nvSpPr>
          <p:cNvPr id="19" name="타원 18"/>
          <p:cNvSpPr>
            <a:spLocks/>
          </p:cNvSpPr>
          <p:nvPr/>
        </p:nvSpPr>
        <p:spPr>
          <a:xfrm>
            <a:off x="869950" y="5657053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501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47AA60-D9A0-D94D-A8A3-33A93D1E18D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B85D9A-F0B6-E44C-AE83-E6E608B604FC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DCD710-EFD6-8B41-BA11-D0A7B8E561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3080068"/>
            <a:ext cx="6761460" cy="308504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B0613B5-C4BF-D74D-BD8B-5E76244C19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6C0D966-DD05-CB44-82A6-3272980D3503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930846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목록 구현 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40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메인메뉴에서 커뮤니티 클릭시 커뮤니티 메인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글쓰기 클릭시 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글쓰기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번호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클릭시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해당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페이지로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" name="타원 18">
            <a:extLst>
              <a:ext uri="{FF2B5EF4-FFF2-40B4-BE49-F238E27FC236}">
                <a16:creationId xmlns:a16="http://schemas.microsoft.com/office/drawing/2014/main" id="{C6038EFE-30DE-4F43-808E-8EB175611A97}"/>
              </a:ext>
            </a:extLst>
          </p:cNvPr>
          <p:cNvSpPr/>
          <p:nvPr/>
        </p:nvSpPr>
        <p:spPr>
          <a:xfrm>
            <a:off x="5755005" y="250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E86FAC6-4BF4-2342-B55E-D4C44524B8BB}"/>
              </a:ext>
            </a:extLst>
          </p:cNvPr>
          <p:cNvSpPr/>
          <p:nvPr/>
        </p:nvSpPr>
        <p:spPr>
          <a:xfrm>
            <a:off x="3448685" y="560324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7AC243-511A-7247-94D3-FA7E601060B4}"/>
              </a:ext>
            </a:extLst>
          </p:cNvPr>
          <p:cNvSpPr/>
          <p:nvPr/>
        </p:nvSpPr>
        <p:spPr>
          <a:xfrm>
            <a:off x="546099" y="357155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732C988-1A59-0E47-B793-ACA786ECF05F}"/>
              </a:ext>
            </a:extLst>
          </p:cNvPr>
          <p:cNvSpPr/>
          <p:nvPr/>
        </p:nvSpPr>
        <p:spPr>
          <a:xfrm>
            <a:off x="2924810" y="52793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230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D57E1F-DF9F-0B40-9EEC-A052EC7DA3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4A1726-1902-714E-93B6-3E69DE409AB3}"/>
              </a:ext>
            </a:extLst>
          </p:cNvPr>
          <p:cNvSpPr/>
          <p:nvPr/>
        </p:nvSpPr>
        <p:spPr>
          <a:xfrm>
            <a:off x="742950" y="1494790"/>
            <a:ext cx="6775450" cy="53632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A8CA28-D332-A542-B42D-77E120082A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501140"/>
            <a:ext cx="6761460" cy="139192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C79ED8FA-5526-4B44-82F3-4217489F92F9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5557286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글쓰기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395077"/>
              </p:ext>
            </p:extLst>
          </p:nvPr>
        </p:nvGraphicFramePr>
        <p:xfrm>
          <a:off x="7683500" y="1494790"/>
          <a:ext cx="3891280" cy="5179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페이지 - </a:t>
                      </a:r>
                      <a:r>
                        <a:rPr lang="ko-KR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글쓰기</a:t>
                      </a:r>
                      <a:endParaRPr lang="ko-KR" altLang="en-US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창 구형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0385440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827817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3650243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741892A8-88C0-734A-ADE5-37981E612A0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6485" y="2971449"/>
            <a:ext cx="5910248" cy="3808158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3D0736E-866D-FF4F-9C8B-466FACCEB7A1}"/>
              </a:ext>
            </a:extLst>
          </p:cNvPr>
          <p:cNvSpPr/>
          <p:nvPr/>
        </p:nvSpPr>
        <p:spPr>
          <a:xfrm>
            <a:off x="36352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A4A2D4C-24B8-C347-8DC4-BDC211641F2F}"/>
              </a:ext>
            </a:extLst>
          </p:cNvPr>
          <p:cNvSpPr/>
          <p:nvPr/>
        </p:nvSpPr>
        <p:spPr>
          <a:xfrm>
            <a:off x="742949" y="342900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D48786D-329C-FF41-AF89-E3CCA943481D}"/>
              </a:ext>
            </a:extLst>
          </p:cNvPr>
          <p:cNvSpPr/>
          <p:nvPr/>
        </p:nvSpPr>
        <p:spPr>
          <a:xfrm>
            <a:off x="7429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31C5B7A-6F57-CF4E-8403-D1A4A0D66941}"/>
              </a:ext>
            </a:extLst>
          </p:cNvPr>
          <p:cNvSpPr/>
          <p:nvPr/>
        </p:nvSpPr>
        <p:spPr>
          <a:xfrm>
            <a:off x="4067009" y="601870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A20177D5-7008-344C-B3D5-50E398A9BD4D}"/>
              </a:ext>
            </a:extLst>
          </p:cNvPr>
          <p:cNvSpPr/>
          <p:nvPr/>
        </p:nvSpPr>
        <p:spPr>
          <a:xfrm>
            <a:off x="3689349" y="37953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A365F718-81FF-5143-9771-70B0A2512397}"/>
              </a:ext>
            </a:extLst>
          </p:cNvPr>
          <p:cNvSpPr/>
          <p:nvPr/>
        </p:nvSpPr>
        <p:spPr>
          <a:xfrm>
            <a:off x="742949" y="436689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15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65C9F9-F120-FE47-B182-4DF4A8CFB0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5184" y="2899589"/>
            <a:ext cx="6264354" cy="395205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59200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568394"/>
              </p:ext>
            </p:extLst>
          </p:nvPr>
        </p:nvGraphicFramePr>
        <p:xfrm>
          <a:off x="7683500" y="1494790"/>
          <a:ext cx="3891280" cy="4966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64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6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게시물의 세부사항 구현</a:t>
                      </a:r>
                      <a:endParaRPr lang="en-US" altLang="ko-KR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번호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작성자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작성일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,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조회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)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내용창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08405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클릭시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댓글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목록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클릭 시 비밀번호 입력 후 수정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62305" y="333256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62305" y="41973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643444" y="577469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6478646" y="6042123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69239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4219446" y="453048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1DD0784F-E318-0342-B465-5815AFB11597}"/>
              </a:ext>
            </a:extLst>
          </p:cNvPr>
          <p:cNvSpPr/>
          <p:nvPr/>
        </p:nvSpPr>
        <p:spPr>
          <a:xfrm>
            <a:off x="662305" y="3642358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98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3568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1BC556D-34A9-8049-B7FD-5EE04EDDB6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264" y="2904767"/>
            <a:ext cx="6210390" cy="395414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49" y="1494790"/>
            <a:ext cx="676146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49" y="2886710"/>
            <a:ext cx="676146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367874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8</a:t>
                      </a:r>
                      <a:endParaRPr lang="ko-KR" altLang="en-US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151756"/>
              </p:ext>
            </p:extLst>
          </p:nvPr>
        </p:nvGraphicFramePr>
        <p:xfrm>
          <a:off x="7683500" y="1494790"/>
          <a:ext cx="3891280" cy="538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작성자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19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비밀번호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내용 수정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수정 버튼 클릭 시 해당 게시물 수정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09503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취소 버튼 클릭 시 커뮤니티 목록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815911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삭제 버튼 클릭 시 해당 게시물 삭제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389169"/>
                  </a:ext>
                </a:extLst>
              </a:tr>
            </a:tbl>
          </a:graphicData>
        </a:graphic>
      </p:graphicFrame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688033" y="3392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688033" y="377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3766195" y="376491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116E47F-0C40-D14E-9316-36D9668A5774}"/>
              </a:ext>
            </a:extLst>
          </p:cNvPr>
          <p:cNvSpPr/>
          <p:nvPr/>
        </p:nvSpPr>
        <p:spPr>
          <a:xfrm>
            <a:off x="688033" y="4278629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BE0F1FCB-EE57-6B49-8621-9B3D03DA93DD}"/>
              </a:ext>
            </a:extLst>
          </p:cNvPr>
          <p:cNvSpPr/>
          <p:nvPr/>
        </p:nvSpPr>
        <p:spPr>
          <a:xfrm>
            <a:off x="4372343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7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3E291DB0-E813-4744-A6AD-BBC4C1A12D0D}"/>
              </a:ext>
            </a:extLst>
          </p:cNvPr>
          <p:cNvSpPr/>
          <p:nvPr/>
        </p:nvSpPr>
        <p:spPr>
          <a:xfrm>
            <a:off x="3519190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5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E2E7A8D8-F87F-6348-83B3-5578701507B7}"/>
              </a:ext>
            </a:extLst>
          </p:cNvPr>
          <p:cNvSpPr/>
          <p:nvPr/>
        </p:nvSpPr>
        <p:spPr>
          <a:xfrm>
            <a:off x="3956695" y="612584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6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170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/>
          <p:cNvGraphicFramePr>
            <a:graphicFrameLocks noGrp="1"/>
          </p:cNvGraphicFramePr>
          <p:nvPr/>
        </p:nvGraphicFramePr>
        <p:xfrm>
          <a:off x="984250" y="1658620"/>
          <a:ext cx="10223500" cy="4721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83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버전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작성일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변경 내용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1" i="0" kern="1200">
                          <a:solidFill>
                            <a:srgbClr val="FFFFFF"/>
                          </a:solidFill>
                          <a:latin typeface="Pretendard Black" charset="0"/>
                          <a:ea typeface="Pretendard Black" charset="0"/>
                          <a:cs typeface="Pretendard Black" charset="0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0.1</a:t>
                      </a: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</a:t>
                      </a:r>
                      <a:r>
                        <a:rPr lang="ko-KR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11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.</a:t>
                      </a:r>
                      <a:r>
                        <a:rPr lang="ko-KR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27</a:t>
                      </a: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로그인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정책 제공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(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서울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전남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),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이연지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2023.11.29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정책 제공페이지 상세정보 수정 및 서브 메뉴 변경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2023.12.01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메인 메뉴 변경, 메인페이지 수정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950" y="517525"/>
            <a:ext cx="6809740" cy="800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770" y="917575"/>
            <a:ext cx="846137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solidFill>
              <a:srgbClr val="37C5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직사각형 23"/>
          <p:cNvSpPr>
            <a:spLocks/>
          </p:cNvSpPr>
          <p:nvPr/>
        </p:nvSpPr>
        <p:spPr>
          <a:xfrm>
            <a:off x="742950" y="1296035"/>
            <a:ext cx="10833100" cy="537464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58" name="직선 연결선[R] 57"/>
          <p:cNvCxnSpPr>
            <a:cxnSpLocks/>
          </p:cNvCxnSpPr>
          <p:nvPr/>
        </p:nvCxnSpPr>
        <p:spPr>
          <a:xfrm>
            <a:off x="2287270" y="3124200"/>
            <a:ext cx="635" cy="2165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/>
          <p:cNvCxnSpPr>
            <a:cxnSpLocks/>
          </p:cNvCxnSpPr>
          <p:nvPr/>
        </p:nvCxnSpPr>
        <p:spPr>
          <a:xfrm flipH="1">
            <a:off x="4826000" y="3124200"/>
            <a:ext cx="2540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/>
          <p:cNvCxnSpPr>
            <a:cxnSpLocks/>
          </p:cNvCxnSpPr>
          <p:nvPr/>
        </p:nvCxnSpPr>
        <p:spPr>
          <a:xfrm flipH="1">
            <a:off x="7375525" y="3124200"/>
            <a:ext cx="5080" cy="302577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[R] 60"/>
          <p:cNvCxnSpPr>
            <a:cxnSpLocks/>
          </p:cNvCxnSpPr>
          <p:nvPr/>
        </p:nvCxnSpPr>
        <p:spPr>
          <a:xfrm flipH="1">
            <a:off x="9906000" y="3124200"/>
            <a:ext cx="1905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/>
          <p:cNvSpPr txBox="1"/>
          <p:nvPr/>
        </p:nvSpPr>
        <p:spPr>
          <a:xfrm>
            <a:off x="742950" y="47752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>
            <a:spLocks/>
          </p:cNvSpPr>
          <p:nvPr/>
        </p:nvSpPr>
        <p:spPr>
          <a:xfrm>
            <a:off x="4982845" y="1398270"/>
            <a:ext cx="2201545" cy="544195"/>
          </a:xfrm>
          <a:prstGeom prst="roundRect">
            <a:avLst/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 dirty="0">
                <a:solidFill>
                  <a:schemeClr val="bg1"/>
                </a:solidFill>
                <a:latin typeface="Pretendard Medium" charset="0"/>
                <a:ea typeface="Pretendard Medium" charset="0"/>
              </a:rPr>
              <a:t>메인 화면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829B83E-0863-9E4E-B1FA-A2934AFDF99C}"/>
              </a:ext>
            </a:extLst>
          </p:cNvPr>
          <p:cNvGrpSpPr/>
          <p:nvPr/>
        </p:nvGrpSpPr>
        <p:grpSpPr>
          <a:xfrm>
            <a:off x="1185545" y="2692400"/>
            <a:ext cx="2200910" cy="1037590"/>
            <a:chOff x="1185545" y="2692400"/>
            <a:chExt cx="2200910" cy="1037590"/>
          </a:xfrm>
        </p:grpSpPr>
        <p:sp>
          <p:nvSpPr>
            <p:cNvPr id="19" name="모서리가 둥근 직사각형 18"/>
            <p:cNvSpPr>
              <a:spLocks/>
            </p:cNvSpPr>
            <p:nvPr/>
          </p:nvSpPr>
          <p:spPr>
            <a:xfrm>
              <a:off x="118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란</a:t>
              </a: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?</a:t>
              </a:r>
              <a:endParaRPr lang="ko-KR" altLang="en-US">
                <a:solidFill>
                  <a:schemeClr val="bg1"/>
                </a:solidFill>
                <a:latin typeface="Pretendard Medium" charset="0"/>
                <a:ea typeface="Pretendard Medium" charset="0"/>
              </a:endParaRPr>
            </a:p>
          </p:txBody>
        </p:sp>
        <p:sp>
          <p:nvSpPr>
            <p:cNvPr id="20" name="모서리가 둥근 직사각형 19"/>
            <p:cNvSpPr>
              <a:spLocks/>
            </p:cNvSpPr>
            <p:nvPr/>
          </p:nvSpPr>
          <p:spPr>
            <a:xfrm>
              <a:off x="118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 소개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692400"/>
            <a:ext cx="2200910" cy="2169795"/>
            <a:chOff x="3725545" y="2692400"/>
            <a:chExt cx="2200910" cy="2169795"/>
          </a:xfrm>
        </p:grpSpPr>
        <p:sp>
          <p:nvSpPr>
            <p:cNvPr id="22" name="모서리가 둥근 직사각형 21"/>
            <p:cNvSpPr>
              <a:spLocks/>
            </p:cNvSpPr>
            <p:nvPr/>
          </p:nvSpPr>
          <p:spPr>
            <a:xfrm>
              <a:off x="372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건강 분석 · 예측</a:t>
              </a:r>
            </a:p>
          </p:txBody>
        </p:sp>
        <p:sp>
          <p:nvSpPr>
            <p:cNvPr id="26" name="모서리가 둥근 직사각형 25"/>
            <p:cNvSpPr>
              <a:spLocks/>
            </p:cNvSpPr>
            <p:nvPr/>
          </p:nvSpPr>
          <p:spPr>
            <a:xfrm>
              <a:off x="372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질병 분석</a:t>
              </a:r>
            </a:p>
          </p:txBody>
        </p:sp>
        <p:sp>
          <p:nvSpPr>
            <p:cNvPr id="35" name="모서리가 둥근 직사각형 34"/>
            <p:cNvSpPr>
              <a:spLocks/>
            </p:cNvSpPr>
            <p:nvPr/>
          </p:nvSpPr>
          <p:spPr>
            <a:xfrm>
              <a:off x="372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환경 요인 분석</a:t>
              </a:r>
            </a:p>
          </p:txBody>
        </p:sp>
        <p:sp>
          <p:nvSpPr>
            <p:cNvPr id="38" name="모서리가 둥근 직사각형 37"/>
            <p:cNvSpPr>
              <a:spLocks/>
            </p:cNvSpPr>
            <p:nvPr/>
          </p:nvSpPr>
          <p:spPr>
            <a:xfrm>
              <a:off x="372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기대 수명 예측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DF05CA-EF31-1F4A-B124-17296D3AF6E8}"/>
              </a:ext>
            </a:extLst>
          </p:cNvPr>
          <p:cNvGrpSpPr/>
          <p:nvPr/>
        </p:nvGrpSpPr>
        <p:grpSpPr>
          <a:xfrm>
            <a:off x="8805545" y="2692400"/>
            <a:ext cx="2200910" cy="2169795"/>
            <a:chOff x="8805545" y="2692400"/>
            <a:chExt cx="2200910" cy="2169795"/>
          </a:xfrm>
        </p:grpSpPr>
        <p:sp>
          <p:nvSpPr>
            <p:cNvPr id="31" name="모서리가 둥근 직사각형 30"/>
            <p:cNvSpPr>
              <a:spLocks/>
            </p:cNvSpPr>
            <p:nvPr/>
          </p:nvSpPr>
          <p:spPr>
            <a:xfrm>
              <a:off x="8805545" y="2692400"/>
              <a:ext cx="2201545" cy="456565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커뮤니티</a:t>
              </a:r>
            </a:p>
          </p:txBody>
        </p:sp>
        <p:sp>
          <p:nvSpPr>
            <p:cNvPr id="32" name="모서리가 둥근 직사각형 31"/>
            <p:cNvSpPr>
              <a:spLocks/>
            </p:cNvSpPr>
            <p:nvPr/>
          </p:nvSpPr>
          <p:spPr>
            <a:xfrm>
              <a:off x="880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전체 글 목록</a:t>
              </a:r>
            </a:p>
          </p:txBody>
        </p:sp>
        <p:sp>
          <p:nvSpPr>
            <p:cNvPr id="37" name="모서리가 둥근 직사각형 36"/>
            <p:cNvSpPr>
              <a:spLocks/>
            </p:cNvSpPr>
            <p:nvPr/>
          </p:nvSpPr>
          <p:spPr>
            <a:xfrm>
              <a:off x="8805545" y="384048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내용 확인</a:t>
              </a:r>
            </a:p>
          </p:txBody>
        </p:sp>
        <p:sp>
          <p:nvSpPr>
            <p:cNvPr id="40" name="모서리가 둥근 직사각형 39"/>
            <p:cNvSpPr>
              <a:spLocks/>
            </p:cNvSpPr>
            <p:nvPr/>
          </p:nvSpPr>
          <p:spPr>
            <a:xfrm>
              <a:off x="8805545" y="4406265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작성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65545" y="2692400"/>
            <a:ext cx="2202180" cy="3851910"/>
            <a:chOff x="6265545" y="2692400"/>
            <a:chExt cx="2202180" cy="3851910"/>
          </a:xfrm>
        </p:grpSpPr>
        <p:sp>
          <p:nvSpPr>
            <p:cNvPr id="27" name="모서리가 둥근 직사각형 26"/>
            <p:cNvSpPr>
              <a:spLocks/>
            </p:cNvSpPr>
            <p:nvPr/>
          </p:nvSpPr>
          <p:spPr>
            <a:xfrm>
              <a:off x="6265545" y="2692400"/>
              <a:ext cx="2202180" cy="457200"/>
            </a:xfrm>
            <a:prstGeom prst="roundRect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어르신 복지</a:t>
              </a:r>
            </a:p>
          </p:txBody>
        </p:sp>
        <p:sp>
          <p:nvSpPr>
            <p:cNvPr id="30" name="모서리가 둥근 직사각형 29"/>
            <p:cNvSpPr>
              <a:spLocks/>
            </p:cNvSpPr>
            <p:nvPr/>
          </p:nvSpPr>
          <p:spPr>
            <a:xfrm>
              <a:off x="626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어르신 일자리</a:t>
              </a:r>
            </a:p>
          </p:txBody>
        </p:sp>
        <p:sp>
          <p:nvSpPr>
            <p:cNvPr id="36" name="모서리가 둥근 직사각형 35"/>
            <p:cNvSpPr>
              <a:spLocks/>
            </p:cNvSpPr>
            <p:nvPr/>
          </p:nvSpPr>
          <p:spPr>
            <a:xfrm>
              <a:off x="626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생활 안정 지원</a:t>
              </a:r>
            </a:p>
          </p:txBody>
        </p:sp>
        <p:sp>
          <p:nvSpPr>
            <p:cNvPr id="39" name="모서리가 둥근 직사각형 38"/>
            <p:cNvSpPr>
              <a:spLocks/>
            </p:cNvSpPr>
            <p:nvPr/>
          </p:nvSpPr>
          <p:spPr>
            <a:xfrm>
              <a:off x="626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독거 · 재가 어르신</a:t>
              </a:r>
            </a:p>
          </p:txBody>
        </p:sp>
        <p:sp>
          <p:nvSpPr>
            <p:cNvPr id="44" name="모서리가 둥근 직사각형 43"/>
            <p:cNvSpPr>
              <a:spLocks/>
            </p:cNvSpPr>
            <p:nvPr/>
          </p:nvSpPr>
          <p:spPr>
            <a:xfrm>
              <a:off x="6265545" y="497268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여가 및 복지 지원</a:t>
              </a:r>
            </a:p>
          </p:txBody>
        </p:sp>
        <p:sp>
          <p:nvSpPr>
            <p:cNvPr id="47" name="모서리가 둥근 직사각형 46"/>
            <p:cNvSpPr>
              <a:spLocks/>
            </p:cNvSpPr>
            <p:nvPr/>
          </p:nvSpPr>
          <p:spPr>
            <a:xfrm>
              <a:off x="6265545" y="608711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SNS 허브</a:t>
              </a:r>
            </a:p>
          </p:txBody>
        </p:sp>
      </p:grpSp>
      <p:cxnSp>
        <p:nvCxnSpPr>
          <p:cNvPr id="11" name="직선 연결선[R] 10"/>
          <p:cNvCxnSpPr>
            <a:cxnSpLocks/>
          </p:cNvCxnSpPr>
          <p:nvPr/>
        </p:nvCxnSpPr>
        <p:spPr>
          <a:xfrm>
            <a:off x="6059805" y="1935480"/>
            <a:ext cx="635" cy="42100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>
            <a:cxnSpLocks/>
          </p:cNvCxnSpPr>
          <p:nvPr/>
        </p:nvCxnSpPr>
        <p:spPr>
          <a:xfrm>
            <a:off x="228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/>
          <p:cNvCxnSpPr>
            <a:cxnSpLocks/>
          </p:cNvCxnSpPr>
          <p:nvPr/>
        </p:nvCxnSpPr>
        <p:spPr>
          <a:xfrm flipH="1">
            <a:off x="2286000" y="2355850"/>
            <a:ext cx="7620635" cy="6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/>
          <p:cNvCxnSpPr>
            <a:cxnSpLocks/>
          </p:cNvCxnSpPr>
          <p:nvPr/>
        </p:nvCxnSpPr>
        <p:spPr>
          <a:xfrm>
            <a:off x="482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/>
          <p:cNvCxnSpPr>
            <a:cxnSpLocks/>
          </p:cNvCxnSpPr>
          <p:nvPr/>
        </p:nvCxnSpPr>
        <p:spPr>
          <a:xfrm>
            <a:off x="73799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/>
          <p:cNvCxnSpPr>
            <a:cxnSpLocks/>
          </p:cNvCxnSpPr>
          <p:nvPr/>
        </p:nvCxnSpPr>
        <p:spPr>
          <a:xfrm>
            <a:off x="990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도형 2"/>
          <p:cNvSpPr>
            <a:spLocks/>
          </p:cNvSpPr>
          <p:nvPr/>
        </p:nvSpPr>
        <p:spPr>
          <a:xfrm>
            <a:off x="6263005" y="5537835"/>
            <a:ext cx="2201545" cy="456565"/>
          </a:xfrm>
          <a:prstGeom prst="round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800">
                <a:solidFill>
                  <a:schemeClr val="bg2">
                    <a:lumMod val="50000"/>
                  </a:schemeClr>
                </a:solidFill>
                <a:latin typeface="Pretendard Medium" charset="0"/>
                <a:ea typeface="Pretendard Medium" charset="0"/>
              </a:rPr>
              <a:t>치매 관리 사업</a:t>
            </a: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 0"/>
          <p:cNvSpPr>
            <a:spLocks/>
          </p:cNvSpPr>
          <p:nvPr/>
        </p:nvSpPr>
        <p:spPr>
          <a:xfrm>
            <a:off x="0" y="0"/>
            <a:ext cx="12193270" cy="6859270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C37D33-B76D-314E-B8AA-8F24358465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5114926"/>
          </a:xfrm>
          <a:prstGeom prst="rect">
            <a:avLst/>
          </a:prstGeom>
        </p:spPr>
      </p:pic>
      <p:graphicFrame>
        <p:nvGraphicFramePr>
          <p:cNvPr id="31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1-1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83500" y="1494790"/>
          <a:ext cx="3891280" cy="425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메뉴 클릭 시 해당 페이지로 이동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* 메인메뉴 클릭시 폰트 색상 변경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홈페이지 내 내용 검색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프로젝트의 메인 사진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해당 버튼 클릭시 정책 제공 페이지로 바로 가기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ect 0"/>
          <p:cNvSpPr>
            <a:spLocks/>
          </p:cNvSpPr>
          <p:nvPr/>
        </p:nvSpPr>
        <p:spPr>
          <a:xfrm>
            <a:off x="908050" y="24720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7042785" y="17354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2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36" name="Rect 0"/>
          <p:cNvSpPr>
            <a:spLocks/>
          </p:cNvSpPr>
          <p:nvPr/>
        </p:nvSpPr>
        <p:spPr>
          <a:xfrm>
            <a:off x="1369695" y="370713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3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grpSp>
        <p:nvGrpSpPr>
          <p:cNvPr id="7" name="Group 5"/>
          <p:cNvGrpSpPr>
            <a:grpSpLocks/>
          </p:cNvGrpSpPr>
          <p:nvPr/>
        </p:nvGrpSpPr>
        <p:grpSpPr>
          <a:xfrm>
            <a:off x="742950" y="6243320"/>
            <a:ext cx="6762750" cy="501650"/>
            <a:chOff x="742950" y="6243320"/>
            <a:chExt cx="6762750" cy="501650"/>
          </a:xfrm>
        </p:grpSpPr>
        <p:sp>
          <p:nvSpPr>
            <p:cNvPr id="5" name="Rect 0"/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0" name="Rect 0"/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8" name="Rect 0"/>
          <p:cNvSpPr txBox="1">
            <a:spLocks/>
          </p:cNvSpPr>
          <p:nvPr/>
        </p:nvSpPr>
        <p:spPr>
          <a:xfrm>
            <a:off x="3512820" y="6303645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37" name="도형 1"/>
          <p:cNvSpPr>
            <a:spLocks/>
          </p:cNvSpPr>
          <p:nvPr/>
        </p:nvSpPr>
        <p:spPr>
          <a:xfrm>
            <a:off x="960755" y="525780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4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 dirty="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8119F02-71D4-5D47-B441-3F6ACF005B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9377" y="1494789"/>
            <a:ext cx="6328845" cy="5331600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1-2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838506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1-1페이지에서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4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대 </a:t>
                      </a:r>
                      <a:r>
                        <a:rPr lang="ko-KR" altLang="en-US" sz="1800" b="0" i="0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질병률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현황을 공개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7E3B59AF-8A86-A045-AE46-BC23ADBF0750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2" name="Group 5"/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3" name="Rect 0"/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4" name="Rect 0"/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5" name="Rect 0"/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6" name="Rect 0"/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7" name="Rect 0"/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/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/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30" name="Rect 0"/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  <p:sp>
        <p:nvSpPr>
          <p:cNvPr id="31" name="도형 3"/>
          <p:cNvSpPr>
            <a:spLocks/>
          </p:cNvSpPr>
          <p:nvPr/>
        </p:nvSpPr>
        <p:spPr>
          <a:xfrm>
            <a:off x="2482181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32" name="도형 3">
            <a:extLst>
              <a:ext uri="{FF2B5EF4-FFF2-40B4-BE49-F238E27FC236}">
                <a16:creationId xmlns:a16="http://schemas.microsoft.com/office/drawing/2014/main" id="{628C4B3A-FD27-9048-B9C2-769045CB83CC}"/>
              </a:ext>
            </a:extLst>
          </p:cNvPr>
          <p:cNvSpPr>
            <a:spLocks/>
          </p:cNvSpPr>
          <p:nvPr/>
        </p:nvSpPr>
        <p:spPr>
          <a:xfrm>
            <a:off x="3783542" y="295338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322695" cy="5283834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D508EE6-93E9-324E-B899-48B761C39D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328845" cy="5283835"/>
          </a:xfrm>
          <a:prstGeom prst="rect">
            <a:avLst/>
          </a:prstGeom>
        </p:spPr>
      </p:pic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1-3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25951"/>
              </p:ext>
            </p:extLst>
          </p:nvPr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1-2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지역 버튼을 클릭하면 환경 정보를 제공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" name="도형 4"/>
          <p:cNvSpPr>
            <a:spLocks/>
          </p:cNvSpPr>
          <p:nvPr/>
        </p:nvSpPr>
        <p:spPr>
          <a:xfrm>
            <a:off x="2486767" y="287234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CB6B0316-5B68-8D40-846A-4CE071355F93}"/>
              </a:ext>
            </a:extLst>
          </p:cNvPr>
          <p:cNvSpPr>
            <a:spLocks/>
          </p:cNvSpPr>
          <p:nvPr/>
        </p:nvSpPr>
        <p:spPr>
          <a:xfrm>
            <a:off x="3736017" y="288522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ADA6B1F-FEDB-A741-ACDA-462BA5EF343A}"/>
              </a:ext>
            </a:extLst>
          </p:cNvPr>
          <p:cNvGrpSpPr/>
          <p:nvPr/>
        </p:nvGrpSpPr>
        <p:grpSpPr>
          <a:xfrm>
            <a:off x="742950" y="6405435"/>
            <a:ext cx="6322695" cy="468458"/>
            <a:chOff x="742950" y="6276512"/>
            <a:chExt cx="6322695" cy="468458"/>
          </a:xfrm>
        </p:grpSpPr>
        <p:grpSp>
          <p:nvGrpSpPr>
            <p:cNvPr id="25" name="Group 5">
              <a:extLst>
                <a:ext uri="{FF2B5EF4-FFF2-40B4-BE49-F238E27FC236}">
                  <a16:creationId xmlns:a16="http://schemas.microsoft.com/office/drawing/2014/main" id="{A0D992C0-B7FE-FA4D-A032-A040EE161565}"/>
                </a:ext>
              </a:extLst>
            </p:cNvPr>
            <p:cNvGrpSpPr>
              <a:grpSpLocks/>
            </p:cNvGrpSpPr>
            <p:nvPr/>
          </p:nvGrpSpPr>
          <p:grpSpPr>
            <a:xfrm>
              <a:off x="742950" y="6276512"/>
              <a:ext cx="6322695" cy="468458"/>
              <a:chOff x="742950" y="6243955"/>
              <a:chExt cx="6762115" cy="501015"/>
            </a:xfrm>
          </p:grpSpPr>
          <p:sp>
            <p:nvSpPr>
              <p:cNvPr id="27" name="Rect 0">
                <a:extLst>
                  <a:ext uri="{FF2B5EF4-FFF2-40B4-BE49-F238E27FC236}">
                    <a16:creationId xmlns:a16="http://schemas.microsoft.com/office/drawing/2014/main" id="{64ACFE7F-47D4-344B-85D6-A95726383BF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29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8" name="Rect 0">
                <a:extLst>
                  <a:ext uri="{FF2B5EF4-FFF2-40B4-BE49-F238E27FC236}">
                    <a16:creationId xmlns:a16="http://schemas.microsoft.com/office/drawing/2014/main" id="{C8D8AA44-9187-BD44-82C7-001D3BCD182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1323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29" name="Rect 0">
                <a:extLst>
                  <a:ext uri="{FF2B5EF4-FFF2-40B4-BE49-F238E27FC236}">
                    <a16:creationId xmlns:a16="http://schemas.microsoft.com/office/drawing/2014/main" id="{A1A2094A-6D79-E24A-8928-0459BFED9CF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67716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0" name="Rect 0">
                <a:extLst>
                  <a:ext uri="{FF2B5EF4-FFF2-40B4-BE49-F238E27FC236}">
                    <a16:creationId xmlns:a16="http://schemas.microsoft.com/office/drawing/2014/main" id="{57B8DC25-A9CE-E74D-BA3D-9679BA58A18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64744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1" name="Rect 0">
                <a:extLst>
                  <a:ext uri="{FF2B5EF4-FFF2-40B4-BE49-F238E27FC236}">
                    <a16:creationId xmlns:a16="http://schemas.microsoft.com/office/drawing/2014/main" id="{1AB58E18-C4AA-C847-AE25-510FA5C3231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61137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2" name="Rect 0">
                <a:extLst>
                  <a:ext uri="{FF2B5EF4-FFF2-40B4-BE49-F238E27FC236}">
                    <a16:creationId xmlns:a16="http://schemas.microsoft.com/office/drawing/2014/main" id="{BCB4DB07-2038-254B-9710-5AB93F20187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57022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33" name="Rect 0">
                <a:extLst>
                  <a:ext uri="{FF2B5EF4-FFF2-40B4-BE49-F238E27FC236}">
                    <a16:creationId xmlns:a16="http://schemas.microsoft.com/office/drawing/2014/main" id="{EDA271B3-D8AD-9B4E-AC3C-D353BA43B65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34150" y="6243955"/>
                <a:ext cx="970915" cy="501015"/>
              </a:xfrm>
              <a:prstGeom prst="doubleWave">
                <a:avLst/>
              </a:prstGeom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EA0A3D4B-2F80-4040-B5CD-2D61C8C9E7CE}"/>
                </a:ext>
              </a:extLst>
            </p:cNvPr>
            <p:cNvSpPr txBox="1">
              <a:spLocks/>
            </p:cNvSpPr>
            <p:nvPr/>
          </p:nvSpPr>
          <p:spPr>
            <a:xfrm>
              <a:off x="3287395" y="6306820"/>
              <a:ext cx="1233805" cy="370205"/>
            </a:xfrm>
            <a:prstGeom prst="rect">
              <a:avLst/>
            </a:prstGeom>
            <a:noFill/>
          </p:spPr>
          <p:txBody>
            <a:bodyPr vert="horz" wrap="non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하단</a:t>
              </a:r>
              <a:r>
                <a:rPr sz="1800" dirty="0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 </a:t>
              </a:r>
              <a:r>
                <a:rPr sz="1800" dirty="0" err="1">
                  <a:solidFill>
                    <a:schemeClr val="bg1"/>
                  </a:solidFill>
                  <a:latin typeface="Pretendard" charset="0"/>
                  <a:ea typeface="Pretendard" charset="0"/>
                </a:rPr>
                <a:t>스크롤</a:t>
              </a:r>
              <a:endParaRPr lang="ko-KR" altLang="en-US" sz="1800" dirty="0">
                <a:solidFill>
                  <a:schemeClr val="bg1"/>
                </a:solidFill>
                <a:latin typeface="Pretendard" charset="0"/>
                <a:ea typeface="Pretendard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>
            <a:extLst>
              <a:ext uri="{FF2B5EF4-FFF2-40B4-BE49-F238E27FC236}">
                <a16:creationId xmlns:a16="http://schemas.microsoft.com/office/drawing/2014/main" id="{EF52FFEB-1522-8849-9862-CBA07A031818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BC638E95-F884-4D43-A343-78FAB97ED405}"/>
              </a:ext>
            </a:extLst>
          </p:cNvPr>
          <p:cNvSpPr>
            <a:spLocks/>
          </p:cNvSpPr>
          <p:nvPr/>
        </p:nvSpPr>
        <p:spPr>
          <a:xfrm>
            <a:off x="742950" y="1494790"/>
            <a:ext cx="6322695" cy="491064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B37D293-56B3-044E-B125-E6AD258A2B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07"/>
          <a:stretch/>
        </p:blipFill>
        <p:spPr>
          <a:xfrm>
            <a:off x="742950" y="1494790"/>
            <a:ext cx="6328845" cy="4910645"/>
          </a:xfrm>
          <a:prstGeom prst="rect">
            <a:avLst/>
          </a:prstGeom>
        </p:spPr>
      </p:pic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55ABABA-DA7F-3641-B38F-8D7B92C21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746698"/>
              </p:ext>
            </p:extLst>
          </p:nvPr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19072A4D-8536-3E43-9D67-01D4B75C3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218740"/>
              </p:ext>
            </p:extLst>
          </p:nvPr>
        </p:nvGraphicFramePr>
        <p:xfrm>
          <a:off x="7683500" y="1494790"/>
          <a:ext cx="3891280" cy="3587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</a:t>
                      </a: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3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페이지에서 스크롤 내릴 시</a:t>
                      </a:r>
                      <a:r>
                        <a:rPr lang="ko-Kore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정책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정보 제공</a:t>
                      </a:r>
                      <a:r>
                        <a:rPr lang="ko-KR" altLang="ko-Kore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이미지를 클릭하면 해당 페이지로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“</a:t>
                      </a:r>
                      <a:endParaRPr lang="ko-KR" altLang="en-US" sz="1800" b="0" i="0" kern="120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22223"/>
                  </a:ext>
                </a:extLst>
              </a:tr>
            </a:tbl>
          </a:graphicData>
        </a:graphic>
      </p:graphicFrame>
      <p:sp>
        <p:nvSpPr>
          <p:cNvPr id="9" name="도형 4">
            <a:extLst>
              <a:ext uri="{FF2B5EF4-FFF2-40B4-BE49-F238E27FC236}">
                <a16:creationId xmlns:a16="http://schemas.microsoft.com/office/drawing/2014/main" id="{FCCD7FCD-4766-E247-B4B1-DAC2460DE5E1}"/>
              </a:ext>
            </a:extLst>
          </p:cNvPr>
          <p:cNvSpPr>
            <a:spLocks/>
          </p:cNvSpPr>
          <p:nvPr/>
        </p:nvSpPr>
        <p:spPr>
          <a:xfrm>
            <a:off x="941302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0" name="도형 4">
            <a:extLst>
              <a:ext uri="{FF2B5EF4-FFF2-40B4-BE49-F238E27FC236}">
                <a16:creationId xmlns:a16="http://schemas.microsoft.com/office/drawing/2014/main" id="{50D93D64-B1FA-1640-8824-FF7A53EB6353}"/>
              </a:ext>
            </a:extLst>
          </p:cNvPr>
          <p:cNvSpPr>
            <a:spLocks/>
          </p:cNvSpPr>
          <p:nvPr/>
        </p:nvSpPr>
        <p:spPr>
          <a:xfrm>
            <a:off x="2950406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21" name="도형 4">
            <a:extLst>
              <a:ext uri="{FF2B5EF4-FFF2-40B4-BE49-F238E27FC236}">
                <a16:creationId xmlns:a16="http://schemas.microsoft.com/office/drawing/2014/main" id="{5095ECF6-607E-6C4D-A5BA-BB6F25847AD9}"/>
              </a:ext>
            </a:extLst>
          </p:cNvPr>
          <p:cNvSpPr>
            <a:spLocks/>
          </p:cNvSpPr>
          <p:nvPr/>
        </p:nvSpPr>
        <p:spPr>
          <a:xfrm>
            <a:off x="5075420" y="3095777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63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5012370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501332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5747646"/>
              </p:ext>
            </p:extLst>
          </p:nvPr>
        </p:nvGraphicFramePr>
        <p:xfrm>
          <a:off x="7683500" y="1494790"/>
          <a:ext cx="3891280" cy="2388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란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?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메뉴 클릭 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간단 소개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874067" y="2477212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958361" y="337820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6310555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6370880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84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B289389-6C5E-1F48-B6D3-E4BCD6E82EAE}"/>
              </a:ext>
            </a:extLst>
          </p:cNvPr>
          <p:cNvSpPr/>
          <p:nvPr/>
        </p:nvSpPr>
        <p:spPr>
          <a:xfrm>
            <a:off x="742106" y="2877671"/>
            <a:ext cx="6762844" cy="3059392"/>
          </a:xfrm>
          <a:prstGeom prst="rect">
            <a:avLst/>
          </a:prstGeom>
          <a:solidFill>
            <a:srgbClr val="EEE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75911A-69F7-674F-A5C0-1B03601208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856" y="1494790"/>
            <a:ext cx="6762094" cy="1382881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762711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2-2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701467"/>
              </p:ext>
            </p:extLst>
          </p:nvPr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로고 배치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 dirty="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 dirty="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건강 비교 서비스 기능 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677713"/>
                  </a:ext>
                </a:extLst>
              </a:tr>
            </a:tbl>
          </a:graphicData>
        </a:graphic>
      </p:graphicFrame>
      <p:sp>
        <p:nvSpPr>
          <p:cNvPr id="17" name="도형 4">
            <a:extLst>
              <a:ext uri="{FF2B5EF4-FFF2-40B4-BE49-F238E27FC236}">
                <a16:creationId xmlns:a16="http://schemas.microsoft.com/office/drawing/2014/main" id="{69870EF8-EC61-4348-881E-F527AE7560CF}"/>
              </a:ext>
            </a:extLst>
          </p:cNvPr>
          <p:cNvSpPr>
            <a:spLocks/>
          </p:cNvSpPr>
          <p:nvPr/>
        </p:nvSpPr>
        <p:spPr>
          <a:xfrm>
            <a:off x="940584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 dirty="0">
                <a:latin typeface="Pretendard SemiBold" charset="0"/>
                <a:ea typeface="Pretendard SemiBold" charset="0"/>
              </a:rPr>
              <a:t>1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sp>
        <p:nvSpPr>
          <p:cNvPr id="19" name="도형 4">
            <a:extLst>
              <a:ext uri="{FF2B5EF4-FFF2-40B4-BE49-F238E27FC236}">
                <a16:creationId xmlns:a16="http://schemas.microsoft.com/office/drawing/2014/main" id="{F23F49EA-49DF-0045-B66B-D7D5F62E4A81}"/>
              </a:ext>
            </a:extLst>
          </p:cNvPr>
          <p:cNvSpPr>
            <a:spLocks/>
          </p:cNvSpPr>
          <p:nvPr/>
        </p:nvSpPr>
        <p:spPr>
          <a:xfrm>
            <a:off x="2585907" y="1559936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2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A4E91DFC-B3CC-7946-8439-794E3F252380}"/>
              </a:ext>
            </a:extLst>
          </p:cNvPr>
          <p:cNvGrpSpPr>
            <a:grpSpLocks/>
          </p:cNvGrpSpPr>
          <p:nvPr/>
        </p:nvGrpSpPr>
        <p:grpSpPr>
          <a:xfrm>
            <a:off x="742950" y="5686238"/>
            <a:ext cx="6762750" cy="501650"/>
            <a:chOff x="742950" y="6243320"/>
            <a:chExt cx="6762750" cy="501650"/>
          </a:xfrm>
        </p:grpSpPr>
        <p:sp>
          <p:nvSpPr>
            <p:cNvPr id="22" name="Rect 0">
              <a:extLst>
                <a:ext uri="{FF2B5EF4-FFF2-40B4-BE49-F238E27FC236}">
                  <a16:creationId xmlns:a16="http://schemas.microsoft.com/office/drawing/2014/main" id="{AEF3795D-6574-2841-AA0F-7D37DB07CCAB}"/>
                </a:ext>
              </a:extLst>
            </p:cNvPr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3" name="Rect 0">
              <a:extLst>
                <a:ext uri="{FF2B5EF4-FFF2-40B4-BE49-F238E27FC236}">
                  <a16:creationId xmlns:a16="http://schemas.microsoft.com/office/drawing/2014/main" id="{8E106D80-E92B-3641-9FA5-1DD08818EC6F}"/>
                </a:ext>
              </a:extLst>
            </p:cNvPr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4" name="Rect 0">
              <a:extLst>
                <a:ext uri="{FF2B5EF4-FFF2-40B4-BE49-F238E27FC236}">
                  <a16:creationId xmlns:a16="http://schemas.microsoft.com/office/drawing/2014/main" id="{449BACC3-DDDF-6F40-8B0A-9C696C0B3154}"/>
                </a:ext>
              </a:extLst>
            </p:cNvPr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5" name="Rect 0">
              <a:extLst>
                <a:ext uri="{FF2B5EF4-FFF2-40B4-BE49-F238E27FC236}">
                  <a16:creationId xmlns:a16="http://schemas.microsoft.com/office/drawing/2014/main" id="{3EE17756-8DCE-5040-B1C5-EF08B4C2DD26}"/>
                </a:ext>
              </a:extLst>
            </p:cNvPr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6" name="Rect 0">
              <a:extLst>
                <a:ext uri="{FF2B5EF4-FFF2-40B4-BE49-F238E27FC236}">
                  <a16:creationId xmlns:a16="http://schemas.microsoft.com/office/drawing/2014/main" id="{DBA64E01-0679-0D48-A41E-CD2B24E410AA}"/>
                </a:ext>
              </a:extLst>
            </p:cNvPr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7" name="Rect 0">
              <a:extLst>
                <a:ext uri="{FF2B5EF4-FFF2-40B4-BE49-F238E27FC236}">
                  <a16:creationId xmlns:a16="http://schemas.microsoft.com/office/drawing/2014/main" id="{9907E3CA-3F49-F349-9504-CEC1FD09924C}"/>
                </a:ext>
              </a:extLst>
            </p:cNvPr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8" name="Rect 0">
              <a:extLst>
                <a:ext uri="{FF2B5EF4-FFF2-40B4-BE49-F238E27FC236}">
                  <a16:creationId xmlns:a16="http://schemas.microsoft.com/office/drawing/2014/main" id="{4A701B23-A8E4-E74A-A871-C1590E8B3F26}"/>
                </a:ext>
              </a:extLst>
            </p:cNvPr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9" name="Rect 0">
            <a:extLst>
              <a:ext uri="{FF2B5EF4-FFF2-40B4-BE49-F238E27FC236}">
                <a16:creationId xmlns:a16="http://schemas.microsoft.com/office/drawing/2014/main" id="{E46D39F1-813D-014C-A5C6-E8D5608B6BA4}"/>
              </a:ext>
            </a:extLst>
          </p:cNvPr>
          <p:cNvSpPr txBox="1">
            <a:spLocks/>
          </p:cNvSpPr>
          <p:nvPr/>
        </p:nvSpPr>
        <p:spPr>
          <a:xfrm>
            <a:off x="3512820" y="5746563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18" name="도형 4">
            <a:extLst>
              <a:ext uri="{FF2B5EF4-FFF2-40B4-BE49-F238E27FC236}">
                <a16:creationId xmlns:a16="http://schemas.microsoft.com/office/drawing/2014/main" id="{0B00826B-479A-0346-BF29-5A1EB2AB8307}"/>
              </a:ext>
            </a:extLst>
          </p:cNvPr>
          <p:cNvSpPr>
            <a:spLocks/>
          </p:cNvSpPr>
          <p:nvPr/>
        </p:nvSpPr>
        <p:spPr>
          <a:xfrm>
            <a:off x="1621369" y="4057810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800" b="1" dirty="0">
                <a:latin typeface="Pretendard SemiBold" charset="0"/>
                <a:ea typeface="Pretendard SemiBold" charset="0"/>
              </a:rPr>
              <a:t>3</a:t>
            </a:r>
            <a:endParaRPr lang="ko-KR" altLang="en-US" sz="1800" b="1" dirty="0">
              <a:latin typeface="Pretendard SemiBold" charset="0"/>
              <a:ea typeface="Pretendard SemiBold" charset="0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2E83815-079E-9646-8002-B5426ED909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47441" y="3494722"/>
            <a:ext cx="2448560" cy="1574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743D00-CAD7-9D40-B791-6FC9C8F8F3EE}"/>
              </a:ext>
            </a:extLst>
          </p:cNvPr>
          <p:cNvSpPr txBox="1"/>
          <p:nvPr/>
        </p:nvSpPr>
        <p:spPr>
          <a:xfrm>
            <a:off x="2016116" y="3878643"/>
            <a:ext cx="1515158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서울과 전남 지역의</a:t>
            </a:r>
            <a:endParaRPr kumimoji="1" lang="en-US" altLang="ko-KR" sz="1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kumimoji="1" lang="ko-KR" altLang="en-US" b="1" dirty="0"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rPr>
              <a:t>노인 건강 비교</a:t>
            </a:r>
            <a:endParaRPr kumimoji="1" lang="en-US" altLang="ko-KR" b="1" dirty="0">
              <a:latin typeface="Pretendard ExtraBold" panose="02000503000000020004" pitchFamily="2" charset="-127"/>
              <a:ea typeface="Pretendard ExtraBold" panose="02000503000000020004" pitchFamily="2" charset="-127"/>
              <a:cs typeface="Pretendard ExtraBold" panose="02000503000000020004" pitchFamily="2" charset="-127"/>
            </a:endParaRPr>
          </a:p>
          <a:p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kumimoji="1" lang="ko-KR" altLang="en-US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기능 설명</a:t>
            </a:r>
            <a:r>
              <a:rPr kumimoji="1" lang="en-US" altLang="ko-KR" sz="1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6284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Pages>13</Pages>
  <Words>1116</Words>
  <Characters>0</Characters>
  <Application>Microsoft Macintosh PowerPoint</Application>
  <DocSecurity>0</DocSecurity>
  <PresentationFormat>와이드스크린</PresentationFormat>
  <Lines>0</Lines>
  <Paragraphs>425</Paragraphs>
  <Slides>17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17</vt:i4>
      </vt:variant>
    </vt:vector>
  </HeadingPairs>
  <TitlesOfParts>
    <vt:vector size="31" baseType="lpstr">
      <vt:lpstr>Pretendard ExtraBold</vt:lpstr>
      <vt:lpstr>Calibri</vt:lpstr>
      <vt:lpstr>Pretendard Medium</vt:lpstr>
      <vt:lpstr>Arial</vt:lpstr>
      <vt:lpstr>Pretendard Light</vt:lpstr>
      <vt:lpstr>맑은 고딕</vt:lpstr>
      <vt:lpstr>Pretendard Black</vt:lpstr>
      <vt:lpstr>Calibri Light</vt:lpstr>
      <vt:lpstr>Pretendard</vt:lpstr>
      <vt:lpstr>Pretendard SemiBold</vt:lpstr>
      <vt:lpstr>Office 테마</vt:lpstr>
      <vt:lpstr>Office theme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한수지</cp:lastModifiedBy>
  <cp:revision>36</cp:revision>
  <dcterms:modified xsi:type="dcterms:W3CDTF">2023-12-13T05:33:51Z</dcterms:modified>
  <cp:version>9.104.197.51428</cp:version>
</cp:coreProperties>
</file>

<file path=docProps/thumbnail.jpeg>
</file>